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1"/>
  </p:notesMasterIdLst>
  <p:sldIdLst>
    <p:sldId id="256" r:id="rId2"/>
    <p:sldId id="266" r:id="rId3"/>
    <p:sldId id="267" r:id="rId4"/>
    <p:sldId id="296" r:id="rId5"/>
    <p:sldId id="297" r:id="rId6"/>
    <p:sldId id="302" r:id="rId7"/>
    <p:sldId id="294" r:id="rId8"/>
    <p:sldId id="292" r:id="rId9"/>
    <p:sldId id="258" r:id="rId10"/>
  </p:sldIdLst>
  <p:sldSz cx="12192000" cy="6858000"/>
  <p:notesSz cx="12192000" cy="6858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Quicksand" panose="020F0502020204030204" pitchFamily="34" charset="0"/>
      <p:regular r:id="rId16"/>
      <p:bold r:id="rId17"/>
      <p:italic r:id="rId18"/>
      <p:boldItalic r:id="rId19"/>
    </p:embeddedFont>
    <p:embeddedFont>
      <p:font typeface="Quicksand SemiBold" panose="020F0502020204030204" pitchFamily="34" charset="0"/>
      <p:regular r:id="rId20"/>
      <p:bold r:id="rId21"/>
      <p:italic r:id="rId22"/>
      <p:boldItalic r:id="rId23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348"/>
    <p:restoredTop sz="94694"/>
  </p:normalViewPr>
  <p:slideViewPr>
    <p:cSldViewPr snapToGrid="0">
      <p:cViewPr varScale="1">
        <p:scale>
          <a:sx n="109" d="100"/>
          <a:sy n="109" d="100"/>
        </p:scale>
        <p:origin x="216" y="44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ableStyles" Target="tableStyles.xml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oerafrica.org/sites/default/files/course_design/8.%20Reviewing%20course%20materials%20tool%20.doc" TargetMode="External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oerafrica.org/sites/default/files/course_design/8.%20Reviewing%20course%20materials%20tool%20.doc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4E5E422D-1B90-484B-8A16-BCA6782688A5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Assess learning content</a:t>
          </a:r>
          <a:endParaRPr lang="en-GB" dirty="0">
            <a:solidFill>
              <a:schemeClr val="tx1"/>
            </a:solidFill>
          </a:endParaRPr>
        </a:p>
      </dgm:t>
    </dgm:pt>
    <dgm:pt modelId="{A82A5DF5-95E2-7643-AFF3-242029426698}" type="parTrans" cxnId="{4656F2D6-C32C-A544-B3C5-9C7C9165E4A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B923C65-1A69-454A-95B4-4429271EFAE8}" type="sibTrans" cxnId="{4656F2D6-C32C-A544-B3C5-9C7C9165E4A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6CFF7F1-05F2-E04F-9B0E-38283D5D2A68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Review learning materials</a:t>
          </a:r>
        </a:p>
      </dgm:t>
    </dgm:pt>
    <dgm:pt modelId="{7ADB24A9-DE2A-9346-AF73-4B1CEEC1ACF0}" type="parTrans" cxnId="{8936AE15-D9DF-C548-AAE2-6984AB9BE30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E73A015-2BE7-B946-A558-37D0CB9CC689}" type="sibTrans" cxnId="{8936AE15-D9DF-C548-AAE2-6984AB9BE30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2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2"/>
      <dgm:spPr/>
    </dgm:pt>
    <dgm:pt modelId="{8430721C-021F-404F-B65E-1E6013182AE8}" type="pres">
      <dgm:prSet presAssocID="{BECEB8E5-7934-A84B-929D-2381D2E3477B}" presName="dstNode" presStyleLbl="node1" presStyleIdx="0" presStyleCnt="2"/>
      <dgm:spPr/>
    </dgm:pt>
    <dgm:pt modelId="{EFB80CDE-90AD-4D41-A2E8-E3421048BEA5}" type="pres">
      <dgm:prSet presAssocID="{4E5E422D-1B90-484B-8A16-BCA6782688A5}" presName="text_1" presStyleLbl="node1" presStyleIdx="0" presStyleCnt="2">
        <dgm:presLayoutVars>
          <dgm:bulletEnabled val="1"/>
        </dgm:presLayoutVars>
      </dgm:prSet>
      <dgm:spPr/>
    </dgm:pt>
    <dgm:pt modelId="{538966B5-755B-DD42-BF85-58CB4E13C1D3}" type="pres">
      <dgm:prSet presAssocID="{4E5E422D-1B90-484B-8A16-BCA6782688A5}" presName="accent_1" presStyleCnt="0"/>
      <dgm:spPr/>
    </dgm:pt>
    <dgm:pt modelId="{ADB247B2-322E-AC4C-97A4-3CED0788B94A}" type="pres">
      <dgm:prSet presAssocID="{4E5E422D-1B90-484B-8A16-BCA6782688A5}" presName="accentRepeatNode" presStyleLbl="solidFgAcc1" presStyleIdx="0" presStyleCnt="2"/>
      <dgm:spPr/>
    </dgm:pt>
    <dgm:pt modelId="{A5E57AFD-CF40-9941-9838-4C8ACA9C0761}" type="pres">
      <dgm:prSet presAssocID="{56CFF7F1-05F2-E04F-9B0E-38283D5D2A68}" presName="text_2" presStyleLbl="node1" presStyleIdx="1" presStyleCnt="2">
        <dgm:presLayoutVars>
          <dgm:bulletEnabled val="1"/>
        </dgm:presLayoutVars>
      </dgm:prSet>
      <dgm:spPr/>
    </dgm:pt>
    <dgm:pt modelId="{3613AAF1-6E0D-1242-A78A-D5100E987D41}" type="pres">
      <dgm:prSet presAssocID="{56CFF7F1-05F2-E04F-9B0E-38283D5D2A68}" presName="accent_2" presStyleCnt="0"/>
      <dgm:spPr/>
    </dgm:pt>
    <dgm:pt modelId="{24BE3C83-A6CF-6542-A295-21A03EB583EF}" type="pres">
      <dgm:prSet presAssocID="{56CFF7F1-05F2-E04F-9B0E-38283D5D2A68}" presName="accentRepeatNode" presStyleLbl="solidFgAcc1" presStyleIdx="1" presStyleCnt="2"/>
      <dgm:spPr/>
    </dgm:pt>
  </dgm:ptLst>
  <dgm:cxnLst>
    <dgm:cxn modelId="{8936AE15-D9DF-C548-AAE2-6984AB9BE30C}" srcId="{BECEB8E5-7934-A84B-929D-2381D2E3477B}" destId="{56CFF7F1-05F2-E04F-9B0E-38283D5D2A68}" srcOrd="1" destOrd="0" parTransId="{7ADB24A9-DE2A-9346-AF73-4B1CEEC1ACF0}" sibTransId="{6E73A015-2BE7-B946-A558-37D0CB9CC689}"/>
    <dgm:cxn modelId="{F3BE9A16-3C3E-9B48-BB61-2D1C9ED106A9}" type="presOf" srcId="{9B923C65-1A69-454A-95B4-4429271EFAE8}" destId="{9002D5DD-9C2C-7940-91CB-FA49256D6C72}" srcOrd="0" destOrd="0" presId="urn:microsoft.com/office/officeart/2008/layout/VerticalCurvedList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16AE2269-6B00-4449-8BD8-FF0048E14C9E}" type="presOf" srcId="{4E5E422D-1B90-484B-8A16-BCA6782688A5}" destId="{EFB80CDE-90AD-4D41-A2E8-E3421048BEA5}" srcOrd="0" destOrd="0" presId="urn:microsoft.com/office/officeart/2008/layout/VerticalCurvedList"/>
    <dgm:cxn modelId="{E7B2C48F-F39D-8C4A-9953-DB215564B30E}" type="presOf" srcId="{56CFF7F1-05F2-E04F-9B0E-38283D5D2A68}" destId="{A5E57AFD-CF40-9941-9838-4C8ACA9C0761}" srcOrd="0" destOrd="0" presId="urn:microsoft.com/office/officeart/2008/layout/VerticalCurvedList"/>
    <dgm:cxn modelId="{4656F2D6-C32C-A544-B3C5-9C7C9165E4A4}" srcId="{BECEB8E5-7934-A84B-929D-2381D2E3477B}" destId="{4E5E422D-1B90-484B-8A16-BCA6782688A5}" srcOrd="0" destOrd="0" parTransId="{A82A5DF5-95E2-7643-AFF3-242029426698}" sibTransId="{9B923C65-1A69-454A-95B4-4429271EFAE8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2ADEBB86-03FA-B741-80FD-B0C0C539210B}" type="presParOf" srcId="{F13EA33D-18CE-6346-8404-701E600A7D73}" destId="{EFB80CDE-90AD-4D41-A2E8-E3421048BEA5}" srcOrd="1" destOrd="0" presId="urn:microsoft.com/office/officeart/2008/layout/VerticalCurvedList"/>
    <dgm:cxn modelId="{2190AFCC-6F2B-9149-96AA-9541EFCF538F}" type="presParOf" srcId="{F13EA33D-18CE-6346-8404-701E600A7D73}" destId="{538966B5-755B-DD42-BF85-58CB4E13C1D3}" srcOrd="2" destOrd="0" presId="urn:microsoft.com/office/officeart/2008/layout/VerticalCurvedList"/>
    <dgm:cxn modelId="{A33672E5-E3D2-6846-B14C-0BCCD631F352}" type="presParOf" srcId="{538966B5-755B-DD42-BF85-58CB4E13C1D3}" destId="{ADB247B2-322E-AC4C-97A4-3CED0788B94A}" srcOrd="0" destOrd="0" presId="urn:microsoft.com/office/officeart/2008/layout/VerticalCurvedList"/>
    <dgm:cxn modelId="{0CDBE37F-199F-5741-A251-5FAB057D5BC2}" type="presParOf" srcId="{F13EA33D-18CE-6346-8404-701E600A7D73}" destId="{A5E57AFD-CF40-9941-9838-4C8ACA9C0761}" srcOrd="3" destOrd="0" presId="urn:microsoft.com/office/officeart/2008/layout/VerticalCurvedList"/>
    <dgm:cxn modelId="{0B16A24F-B00A-FC49-A12D-1A3117E18601}" type="presParOf" srcId="{F13EA33D-18CE-6346-8404-701E600A7D73}" destId="{3613AAF1-6E0D-1242-A78A-D5100E987D41}" srcOrd="4" destOrd="0" presId="urn:microsoft.com/office/officeart/2008/layout/VerticalCurvedList"/>
    <dgm:cxn modelId="{0669C283-7A81-0C40-B37C-2D48B261E911}" type="presParOf" srcId="{3613AAF1-6E0D-1242-A78A-D5100E987D41}" destId="{24BE3C83-A6CF-6542-A295-21A03EB583EF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F3A5E6-0834-E943-9BB7-12EC766475C9}" type="doc">
      <dgm:prSet loTypeId="urn:microsoft.com/office/officeart/2005/8/layout/hChevron3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1EE40C46-F32C-6F4C-81B4-E09C9B0C0628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Required elements</a:t>
          </a:r>
        </a:p>
      </dgm:t>
    </dgm:pt>
    <dgm:pt modelId="{A8812500-9E92-574F-A18F-FFF3844B1274}" type="par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89D929B-C394-8D49-81A0-17E4B5972196}" type="sib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E5F6E4-A01C-9944-9EEB-BC16D9D1AFA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Learning Unit QA</a:t>
          </a:r>
        </a:p>
      </dgm:t>
    </dgm:pt>
    <dgm:pt modelId="{2AF420ED-C9C9-2945-95B2-9FE2EEBE2DD1}" type="par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53E3D7A-D81B-4749-889C-386D90C46793}" type="sib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CC648F4-A8E0-6D43-9C59-ADB5996AC0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Qualitative check</a:t>
          </a:r>
        </a:p>
      </dgm:t>
    </dgm:pt>
    <dgm:pt modelId="{4AC3498E-8AAF-AF48-888C-FDA44D173C39}" type="parTrans" cxnId="{83CDFE88-CE8A-964E-8CFE-846779C7E6C0}">
      <dgm:prSet/>
      <dgm:spPr/>
      <dgm:t>
        <a:bodyPr/>
        <a:lstStyle/>
        <a:p>
          <a:endParaRPr lang="en-GB"/>
        </a:p>
      </dgm:t>
    </dgm:pt>
    <dgm:pt modelId="{769480BB-F693-8E4A-8F2B-6CF2BEF10610}" type="sibTrans" cxnId="{83CDFE88-CE8A-964E-8CFE-846779C7E6C0}">
      <dgm:prSet/>
      <dgm:spPr/>
      <dgm:t>
        <a:bodyPr/>
        <a:lstStyle/>
        <a:p>
          <a:endParaRPr lang="en-GB"/>
        </a:p>
      </dgm:t>
    </dgm:pt>
    <dgm:pt modelId="{949ACB36-15FB-0F4D-BB4E-3E03611B4286}" type="pres">
      <dgm:prSet presAssocID="{97F3A5E6-0834-E943-9BB7-12EC766475C9}" presName="Name0" presStyleCnt="0">
        <dgm:presLayoutVars>
          <dgm:dir/>
          <dgm:resizeHandles val="exact"/>
        </dgm:presLayoutVars>
      </dgm:prSet>
      <dgm:spPr/>
    </dgm:pt>
    <dgm:pt modelId="{600B474D-C964-7D4E-9F4E-59DCF61790C7}" type="pres">
      <dgm:prSet presAssocID="{1EE40C46-F32C-6F4C-81B4-E09C9B0C0628}" presName="parTxOnly" presStyleLbl="node1" presStyleIdx="0" presStyleCnt="3">
        <dgm:presLayoutVars>
          <dgm:bulletEnabled val="1"/>
        </dgm:presLayoutVars>
      </dgm:prSet>
      <dgm:spPr/>
    </dgm:pt>
    <dgm:pt modelId="{061F9941-69FD-874B-B2A2-18985DBB86C0}" type="pres">
      <dgm:prSet presAssocID="{289D929B-C394-8D49-81A0-17E4B5972196}" presName="parSpace" presStyleCnt="0"/>
      <dgm:spPr/>
    </dgm:pt>
    <dgm:pt modelId="{0535F613-3C08-B440-BA61-C8F98E3D3241}" type="pres">
      <dgm:prSet presAssocID="{1DE5F6E4-A01C-9944-9EEB-BC16D9D1AFA1}" presName="parTxOnly" presStyleLbl="node1" presStyleIdx="1" presStyleCnt="3">
        <dgm:presLayoutVars>
          <dgm:bulletEnabled val="1"/>
        </dgm:presLayoutVars>
      </dgm:prSet>
      <dgm:spPr/>
    </dgm:pt>
    <dgm:pt modelId="{E8626B62-D5E2-5C43-9E86-C60155CA76EE}" type="pres">
      <dgm:prSet presAssocID="{B53E3D7A-D81B-4749-889C-386D90C46793}" presName="parSpace" presStyleCnt="0"/>
      <dgm:spPr/>
    </dgm:pt>
    <dgm:pt modelId="{711F7485-3DB6-4943-B685-58BF24C7B99A}" type="pres">
      <dgm:prSet presAssocID="{6CC648F4-A8E0-6D43-9C59-ADB5996AC01B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57609C1A-EA66-3B4A-88BC-8E2B9C62C5CF}" srcId="{97F3A5E6-0834-E943-9BB7-12EC766475C9}" destId="{1EE40C46-F32C-6F4C-81B4-E09C9B0C0628}" srcOrd="0" destOrd="0" parTransId="{A8812500-9E92-574F-A18F-FFF3844B1274}" sibTransId="{289D929B-C394-8D49-81A0-17E4B5972196}"/>
    <dgm:cxn modelId="{244C9C32-1822-F14A-B8EE-5096FB42A087}" type="presOf" srcId="{1DE5F6E4-A01C-9944-9EEB-BC16D9D1AFA1}" destId="{0535F613-3C08-B440-BA61-C8F98E3D3241}" srcOrd="0" destOrd="0" presId="urn:microsoft.com/office/officeart/2005/8/layout/hChevron3"/>
    <dgm:cxn modelId="{976B8461-6F0C-334D-818C-BA9E7CC1DB09}" type="presOf" srcId="{1EE40C46-F32C-6F4C-81B4-E09C9B0C0628}" destId="{600B474D-C964-7D4E-9F4E-59DCF61790C7}" srcOrd="0" destOrd="0" presId="urn:microsoft.com/office/officeart/2005/8/layout/hChevron3"/>
    <dgm:cxn modelId="{6F10B87D-44B2-9D42-8B9B-05A0B046A597}" srcId="{97F3A5E6-0834-E943-9BB7-12EC766475C9}" destId="{1DE5F6E4-A01C-9944-9EEB-BC16D9D1AFA1}" srcOrd="1" destOrd="0" parTransId="{2AF420ED-C9C9-2945-95B2-9FE2EEBE2DD1}" sibTransId="{B53E3D7A-D81B-4749-889C-386D90C46793}"/>
    <dgm:cxn modelId="{D700747E-0765-4740-A9A9-8C1A9890396D}" type="presOf" srcId="{6CC648F4-A8E0-6D43-9C59-ADB5996AC01B}" destId="{711F7485-3DB6-4943-B685-58BF24C7B99A}" srcOrd="0" destOrd="0" presId="urn:microsoft.com/office/officeart/2005/8/layout/hChevron3"/>
    <dgm:cxn modelId="{83CDFE88-CE8A-964E-8CFE-846779C7E6C0}" srcId="{97F3A5E6-0834-E943-9BB7-12EC766475C9}" destId="{6CC648F4-A8E0-6D43-9C59-ADB5996AC01B}" srcOrd="2" destOrd="0" parTransId="{4AC3498E-8AAF-AF48-888C-FDA44D173C39}" sibTransId="{769480BB-F693-8E4A-8F2B-6CF2BEF10610}"/>
    <dgm:cxn modelId="{6E098B9D-5AF4-2140-9AAA-6E7F88A5E055}" type="presOf" srcId="{97F3A5E6-0834-E943-9BB7-12EC766475C9}" destId="{949ACB36-15FB-0F4D-BB4E-3E03611B4286}" srcOrd="0" destOrd="0" presId="urn:microsoft.com/office/officeart/2005/8/layout/hChevron3"/>
    <dgm:cxn modelId="{92C62BD8-305E-984F-8AED-567C12B32B80}" type="presParOf" srcId="{949ACB36-15FB-0F4D-BB4E-3E03611B4286}" destId="{600B474D-C964-7D4E-9F4E-59DCF61790C7}" srcOrd="0" destOrd="0" presId="urn:microsoft.com/office/officeart/2005/8/layout/hChevron3"/>
    <dgm:cxn modelId="{CAF5E2F8-BC42-3C4B-B288-D3FB1BCF9DDF}" type="presParOf" srcId="{949ACB36-15FB-0F4D-BB4E-3E03611B4286}" destId="{061F9941-69FD-874B-B2A2-18985DBB86C0}" srcOrd="1" destOrd="0" presId="urn:microsoft.com/office/officeart/2005/8/layout/hChevron3"/>
    <dgm:cxn modelId="{FA4406A5-2A83-B14E-9FF5-CF14906923AA}" type="presParOf" srcId="{949ACB36-15FB-0F4D-BB4E-3E03611B4286}" destId="{0535F613-3C08-B440-BA61-C8F98E3D3241}" srcOrd="2" destOrd="0" presId="urn:microsoft.com/office/officeart/2005/8/layout/hChevron3"/>
    <dgm:cxn modelId="{C5F7B7DF-9020-8B44-BAB4-4C83F4E258A9}" type="presParOf" srcId="{949ACB36-15FB-0F4D-BB4E-3E03611B4286}" destId="{E8626B62-D5E2-5C43-9E86-C60155CA76EE}" srcOrd="3" destOrd="0" presId="urn:microsoft.com/office/officeart/2005/8/layout/hChevron3"/>
    <dgm:cxn modelId="{FF7F73AE-8B6F-A84D-A60F-984531242EFD}" type="presParOf" srcId="{949ACB36-15FB-0F4D-BB4E-3E03611B4286}" destId="{711F7485-3DB6-4943-B685-58BF24C7B99A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dirty="0">
              <a:solidFill>
                <a:schemeClr val="tx1"/>
              </a:solidFill>
            </a:rPr>
            <a:t>Analyse the</a:t>
          </a:r>
          <a:r>
            <a:rPr lang="en-GB" b="0" dirty="0"/>
            <a:t> </a:t>
          </a:r>
          <a:r>
            <a:rPr lang="en-GB" b="0" dirty="0">
              <a:hlinkClick xmlns:r="http://schemas.openxmlformats.org/officeDocument/2006/relationships" r:id="rId1"/>
            </a:rPr>
            <a:t>Saide tool for reviewing course material</a:t>
          </a:r>
          <a:endParaRPr lang="en-GB" b="0" dirty="0"/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882653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FB80CDE-90AD-4D41-A2E8-E3421048BEA5}">
      <dsp:nvSpPr>
        <dsp:cNvPr id="0" name=""/>
        <dsp:cNvSpPr/>
      </dsp:nvSpPr>
      <dsp:spPr>
        <a:xfrm>
          <a:off x="799884" y="621632"/>
          <a:ext cx="9692761" cy="124309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162560" rIns="162560" bIns="162560" numCol="1" spcCol="1270" anchor="ctr" anchorCtr="0">
          <a:noAutofit/>
        </a:bodyPr>
        <a:lstStyle/>
        <a:p>
          <a:pPr marL="0" lvl="0" indent="0" algn="l" defTabSz="2844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400" b="0" kern="1200" dirty="0">
              <a:solidFill>
                <a:schemeClr val="tx1"/>
              </a:solidFill>
            </a:rPr>
            <a:t>Assess learning content</a:t>
          </a:r>
          <a:endParaRPr lang="en-GB" sz="6400" kern="1200" dirty="0">
            <a:solidFill>
              <a:schemeClr val="tx1"/>
            </a:solidFill>
          </a:endParaRPr>
        </a:p>
      </dsp:txBody>
      <dsp:txXfrm>
        <a:off x="799884" y="621632"/>
        <a:ext cx="9692761" cy="1243090"/>
      </dsp:txXfrm>
    </dsp:sp>
    <dsp:sp modelId="{ADB247B2-322E-AC4C-97A4-3CED0788B94A}">
      <dsp:nvSpPr>
        <dsp:cNvPr id="0" name=""/>
        <dsp:cNvSpPr/>
      </dsp:nvSpPr>
      <dsp:spPr>
        <a:xfrm>
          <a:off x="22953" y="466245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5E57AFD-CF40-9941-9838-4C8ACA9C0761}">
      <dsp:nvSpPr>
        <dsp:cNvPr id="0" name=""/>
        <dsp:cNvSpPr/>
      </dsp:nvSpPr>
      <dsp:spPr>
        <a:xfrm>
          <a:off x="799884" y="2486615"/>
          <a:ext cx="9692761" cy="124309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162560" rIns="162560" bIns="162560" numCol="1" spcCol="1270" anchor="ctr" anchorCtr="0">
          <a:noAutofit/>
        </a:bodyPr>
        <a:lstStyle/>
        <a:p>
          <a:pPr marL="0" lvl="0" indent="0" algn="l" defTabSz="2844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400" b="0" kern="1200" dirty="0">
              <a:solidFill>
                <a:schemeClr val="tx1"/>
              </a:solidFill>
            </a:rPr>
            <a:t>Review learning materials</a:t>
          </a:r>
        </a:p>
      </dsp:txBody>
      <dsp:txXfrm>
        <a:off x="799884" y="2486615"/>
        <a:ext cx="9692761" cy="1243090"/>
      </dsp:txXfrm>
    </dsp:sp>
    <dsp:sp modelId="{24BE3C83-A6CF-6542-A295-21A03EB583EF}">
      <dsp:nvSpPr>
        <dsp:cNvPr id="0" name=""/>
        <dsp:cNvSpPr/>
      </dsp:nvSpPr>
      <dsp:spPr>
        <a:xfrm>
          <a:off x="22953" y="2331229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0B474D-C964-7D4E-9F4E-59DCF61790C7}">
      <dsp:nvSpPr>
        <dsp:cNvPr id="0" name=""/>
        <dsp:cNvSpPr/>
      </dsp:nvSpPr>
      <dsp:spPr>
        <a:xfrm>
          <a:off x="4621" y="1367487"/>
          <a:ext cx="4040906" cy="1616362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8026" tIns="104013" rIns="52007" bIns="104013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900" kern="1200" dirty="0">
              <a:solidFill>
                <a:schemeClr val="tx1"/>
              </a:solidFill>
            </a:rPr>
            <a:t>Required elements</a:t>
          </a:r>
        </a:p>
      </dsp:txBody>
      <dsp:txXfrm>
        <a:off x="4621" y="1367487"/>
        <a:ext cx="3636816" cy="1616362"/>
      </dsp:txXfrm>
    </dsp:sp>
    <dsp:sp modelId="{0535F613-3C08-B440-BA61-C8F98E3D3241}">
      <dsp:nvSpPr>
        <dsp:cNvPr id="0" name=""/>
        <dsp:cNvSpPr/>
      </dsp:nvSpPr>
      <dsp:spPr>
        <a:xfrm>
          <a:off x="3237346" y="1367487"/>
          <a:ext cx="4040906" cy="1616362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020" tIns="104013" rIns="52007" bIns="104013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900" kern="1200" dirty="0">
              <a:solidFill>
                <a:schemeClr val="tx1"/>
              </a:solidFill>
            </a:rPr>
            <a:t>Learning Unit QA</a:t>
          </a:r>
        </a:p>
      </dsp:txBody>
      <dsp:txXfrm>
        <a:off x="4045527" y="1367487"/>
        <a:ext cx="2424544" cy="1616362"/>
      </dsp:txXfrm>
    </dsp:sp>
    <dsp:sp modelId="{711F7485-3DB6-4943-B685-58BF24C7B99A}">
      <dsp:nvSpPr>
        <dsp:cNvPr id="0" name=""/>
        <dsp:cNvSpPr/>
      </dsp:nvSpPr>
      <dsp:spPr>
        <a:xfrm>
          <a:off x="6470072" y="1367487"/>
          <a:ext cx="4040906" cy="1616362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020" tIns="104013" rIns="52007" bIns="104013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900" kern="1200" dirty="0">
              <a:solidFill>
                <a:schemeClr val="tx1"/>
              </a:solidFill>
            </a:rPr>
            <a:t>Qualitative check</a:t>
          </a:r>
        </a:p>
      </dsp:txBody>
      <dsp:txXfrm>
        <a:off x="7278253" y="1367487"/>
        <a:ext cx="2424544" cy="161636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500" b="0" kern="1200" dirty="0">
              <a:solidFill>
                <a:schemeClr val="tx1"/>
              </a:solidFill>
            </a:rPr>
            <a:t>Analyse the</a:t>
          </a:r>
          <a:r>
            <a:rPr lang="en-GB" sz="6500" b="0" kern="1200" dirty="0"/>
            <a:t> </a:t>
          </a:r>
          <a:r>
            <a:rPr lang="en-GB" sz="6500" b="0" kern="1200" dirty="0">
              <a:hlinkClick xmlns:r="http://schemas.openxmlformats.org/officeDocument/2006/relationships" r:id="rId1"/>
            </a:rPr>
            <a:t>Saide tool for reviewing course material</a:t>
          </a:r>
          <a:endParaRPr lang="en-GB" sz="6500" b="0" kern="1200" dirty="0"/>
        </a:p>
      </dsp:txBody>
      <dsp:txXfrm>
        <a:off x="1632793" y="665"/>
        <a:ext cx="7250013" cy="43500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19/10/2023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oerafrica.org/sites/default/files/course_design/8.%20Reviewing%20course%20materials%20tool%20.doc" TargetMode="Externa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GB" dirty="0"/>
              <a:t>Internal QA</a:t>
            </a:r>
            <a:br>
              <a:rPr lang="en-GB" dirty="0"/>
            </a:br>
            <a:endParaRPr lang="en-GB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WP2 T3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graphicFrame>
        <p:nvGraphicFramePr>
          <p:cNvPr id="6" name="Content Placeholder 5" descr="assess learning content&#13;&#10;review learning materials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5271080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D8C6E-0E78-4B48-8319-06DB4A050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5" name="Content Placeholder 4" descr="Required elements, learning unit QA and qualitative check.">
            <a:extLst>
              <a:ext uri="{FF2B5EF4-FFF2-40B4-BE49-F238E27FC236}">
                <a16:creationId xmlns:a16="http://schemas.microsoft.com/office/drawing/2014/main" id="{24ECD2B7-FFB5-3345-869D-D6BC6BC1276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5593216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F2AB81-1B7C-AD4C-BAFB-00C131DE8F6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48259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67C78-69BC-6148-8F76-BB2F0DD05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Who should perform internal QA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8FAA8F-F206-DF45-A432-83929B7E1F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>
                <a:solidFill>
                  <a:schemeClr val="accent4"/>
                </a:solidFill>
              </a:rPr>
              <a:t>Self-assessment</a:t>
            </a:r>
          </a:p>
          <a:p>
            <a:pPr lvl="1"/>
            <a:r>
              <a:rPr lang="en-GB" dirty="0"/>
              <a:t>If possible people should not check their own work</a:t>
            </a:r>
          </a:p>
          <a:p>
            <a:r>
              <a:rPr lang="en-GB" dirty="0"/>
              <a:t>Main collaborator checks all </a:t>
            </a:r>
            <a:r>
              <a:rPr lang="en-GB" dirty="0">
                <a:solidFill>
                  <a:schemeClr val="accent2"/>
                </a:solidFill>
              </a:rPr>
              <a:t>required elements</a:t>
            </a:r>
          </a:p>
          <a:p>
            <a:r>
              <a:rPr lang="en-GB" dirty="0"/>
              <a:t>Then </a:t>
            </a:r>
            <a:r>
              <a:rPr lang="en-GB" dirty="0">
                <a:solidFill>
                  <a:schemeClr val="accent1"/>
                </a:solidFill>
              </a:rPr>
              <a:t>per learning unit QA</a:t>
            </a:r>
            <a:r>
              <a:rPr lang="en-GB" dirty="0"/>
              <a:t> is performed</a:t>
            </a:r>
          </a:p>
          <a:p>
            <a:r>
              <a:rPr lang="en-GB" dirty="0"/>
              <a:t>All check their corresponding </a:t>
            </a:r>
            <a:r>
              <a:rPr lang="en-GB" dirty="0">
                <a:solidFill>
                  <a:schemeClr val="accent3"/>
                </a:solidFill>
              </a:rPr>
              <a:t>authorship</a:t>
            </a:r>
            <a:r>
              <a:rPr lang="en-GB" dirty="0"/>
              <a:t> information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908864-3DB9-504E-9E33-E6924F7FDDD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7525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BBB66-F007-AD4C-8474-7CC58B967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828"/>
            <a:ext cx="10515600" cy="1325563"/>
          </a:xfrm>
        </p:spPr>
        <p:txBody>
          <a:bodyPr/>
          <a:lstStyle/>
          <a:p>
            <a:r>
              <a:rPr lang="en-GB" dirty="0"/>
              <a:t>Required elements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E9BC33-94D8-EE4A-A1C8-6C2DBA3AB0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25844"/>
            <a:ext cx="5181600" cy="4751119"/>
          </a:xfrm>
        </p:spPr>
        <p:txBody>
          <a:bodyPr>
            <a:normAutofit fontScale="77500" lnSpcReduction="20000"/>
          </a:bodyPr>
          <a:lstStyle/>
          <a:p>
            <a:r>
              <a:rPr lang="en-GB" dirty="0">
                <a:solidFill>
                  <a:schemeClr val="accent4"/>
                </a:solidFill>
              </a:rPr>
              <a:t>Learning structure check</a:t>
            </a:r>
          </a:p>
          <a:p>
            <a:pPr lvl="1"/>
            <a:r>
              <a:rPr lang="en-GB" dirty="0"/>
              <a:t>Table of Content (TOC) of the learner's notebook (Git Book)</a:t>
            </a:r>
          </a:p>
          <a:p>
            <a:r>
              <a:rPr lang="en-GB" dirty="0">
                <a:solidFill>
                  <a:schemeClr val="accent3"/>
                </a:solidFill>
              </a:rPr>
              <a:t>Syllabus check</a:t>
            </a:r>
          </a:p>
          <a:p>
            <a:pPr lvl="1"/>
            <a:r>
              <a:rPr lang="en-GB" dirty="0"/>
              <a:t>All required fields are present in Syllabus body</a:t>
            </a:r>
          </a:p>
          <a:p>
            <a:pPr lvl="1"/>
            <a:r>
              <a:rPr lang="en-GB" dirty="0"/>
              <a:t>Syllabus content is correct and clearly described</a:t>
            </a:r>
          </a:p>
          <a:p>
            <a:pPr lvl="1"/>
            <a:r>
              <a:rPr lang="en-GB" dirty="0"/>
              <a:t>Syllabus layout is correct in learners' notebook (HTML view)</a:t>
            </a:r>
          </a:p>
          <a:p>
            <a:pPr lvl="1"/>
            <a:r>
              <a:rPr lang="en-GB" dirty="0"/>
              <a:t>Syllabus accessibility check reports no issues</a:t>
            </a:r>
          </a:p>
          <a:p>
            <a:pPr lvl="1"/>
            <a:r>
              <a:rPr lang="en-GB" dirty="0"/>
              <a:t>All required fields are present in Syllabus metadata (MD file)</a:t>
            </a:r>
          </a:p>
          <a:p>
            <a:r>
              <a:rPr lang="en-GB" dirty="0"/>
              <a:t>Facilitation Guide describes the training setup (before, during and after)</a:t>
            </a:r>
          </a:p>
          <a:p>
            <a:r>
              <a:rPr lang="en-GB" dirty="0"/>
              <a:t>Correct LICENSE file is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D49B1E-BFA9-E74B-A883-56DF415EDB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365129"/>
            <a:ext cx="5181600" cy="5811834"/>
          </a:xfrm>
        </p:spPr>
        <p:txBody>
          <a:bodyPr>
            <a:noAutofit/>
          </a:bodyPr>
          <a:lstStyle/>
          <a:p>
            <a:r>
              <a:rPr lang="en-GB" dirty="0">
                <a:solidFill>
                  <a:schemeClr val="accent2"/>
                </a:solidFill>
              </a:rPr>
              <a:t>File structure check</a:t>
            </a:r>
          </a:p>
          <a:p>
            <a:pPr lvl="1"/>
            <a:r>
              <a:rPr lang="en-GB" dirty="0"/>
              <a:t>Root folder</a:t>
            </a:r>
          </a:p>
          <a:p>
            <a:pPr lvl="2"/>
            <a:r>
              <a:rPr lang="en-GB" dirty="0"/>
              <a:t>LICENSE</a:t>
            </a:r>
          </a:p>
          <a:p>
            <a:pPr lvl="1"/>
            <a:r>
              <a:rPr lang="en-GB" dirty="0"/>
              <a:t>resources folder</a:t>
            </a:r>
          </a:p>
          <a:p>
            <a:pPr lvl="2"/>
            <a:r>
              <a:rPr lang="en-GB" dirty="0"/>
              <a:t>Syllabus</a:t>
            </a:r>
          </a:p>
          <a:p>
            <a:pPr lvl="2"/>
            <a:r>
              <a:rPr lang="en-GB" dirty="0"/>
              <a:t>Facilitation Guide</a:t>
            </a:r>
          </a:p>
          <a:p>
            <a:pPr lvl="2"/>
            <a:r>
              <a:rPr lang="en-GB" dirty="0"/>
              <a:t>Feedback</a:t>
            </a:r>
          </a:p>
          <a:p>
            <a:pPr lvl="2"/>
            <a:r>
              <a:rPr lang="en-GB" dirty="0"/>
              <a:t>Section folders</a:t>
            </a:r>
          </a:p>
          <a:p>
            <a:pPr lvl="2"/>
            <a:r>
              <a:rPr lang="en-GB" dirty="0"/>
              <a:t>Module folders</a:t>
            </a:r>
          </a:p>
          <a:p>
            <a:pPr lvl="2"/>
            <a:r>
              <a:rPr lang="en-GB" dirty="0"/>
              <a:t>Learning Unit folders</a:t>
            </a:r>
          </a:p>
          <a:p>
            <a:pPr lvl="1"/>
            <a:r>
              <a:rPr lang="en-GB" dirty="0"/>
              <a:t>for each Learning Unit folder</a:t>
            </a:r>
          </a:p>
          <a:p>
            <a:pPr lvl="2"/>
            <a:r>
              <a:rPr lang="en-GB" dirty="0"/>
              <a:t>Activities</a:t>
            </a:r>
          </a:p>
          <a:p>
            <a:pPr lvl="2"/>
            <a:r>
              <a:rPr lang="en-GB" dirty="0"/>
              <a:t>Assessment</a:t>
            </a:r>
          </a:p>
          <a:p>
            <a:pPr lvl="2"/>
            <a:r>
              <a:rPr lang="en-GB" dirty="0"/>
              <a:t>Learning Plan</a:t>
            </a:r>
          </a:p>
          <a:p>
            <a:pPr lvl="2"/>
            <a:r>
              <a:rPr lang="en-GB" dirty="0"/>
              <a:t>Learning Content</a:t>
            </a:r>
          </a:p>
          <a:p>
            <a:pPr lvl="2"/>
            <a:r>
              <a:rPr lang="en-GB" dirty="0"/>
              <a:t>Slide Deck (if instructor-led)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35472F-08E6-0942-8F9D-D86A0BA7FD1D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084151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31B1C-354D-224B-8FFA-C219D8A5C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Unit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1EA4563-7F34-BE4F-AFC2-FF698D1235A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GB" dirty="0">
                <a:solidFill>
                  <a:schemeClr val="accent1"/>
                </a:solidFill>
              </a:rPr>
              <a:t>Learning plan </a:t>
            </a:r>
          </a:p>
          <a:p>
            <a:pPr lvl="1"/>
            <a:r>
              <a:rPr lang="en-GB" dirty="0"/>
              <a:t>content adheres to template</a:t>
            </a:r>
          </a:p>
          <a:p>
            <a:pPr lvl="1"/>
            <a:r>
              <a:rPr lang="en-GB" dirty="0"/>
              <a:t>is aligned with the information provided in the Syllabus</a:t>
            </a:r>
          </a:p>
          <a:p>
            <a:pPr lvl="1"/>
            <a:r>
              <a:rPr lang="en-GB" dirty="0"/>
              <a:t>links to activities</a:t>
            </a:r>
          </a:p>
          <a:p>
            <a:r>
              <a:rPr lang="en-GB" dirty="0">
                <a:solidFill>
                  <a:schemeClr val="accent4"/>
                </a:solidFill>
              </a:rPr>
              <a:t>Learning content</a:t>
            </a:r>
          </a:p>
          <a:p>
            <a:pPr lvl="1"/>
            <a:r>
              <a:rPr lang="en-GB" dirty="0"/>
              <a:t>adheres to template</a:t>
            </a:r>
          </a:p>
          <a:p>
            <a:pPr lvl="1"/>
            <a:r>
              <a:rPr lang="en-GB" dirty="0"/>
              <a:t>layout is correct in learners' notebook (HTML view)</a:t>
            </a:r>
          </a:p>
          <a:p>
            <a:pPr lvl="1"/>
            <a:r>
              <a:rPr lang="en-GB" dirty="0"/>
              <a:t>is clearly written, easy to follow and understand</a:t>
            </a:r>
          </a:p>
          <a:p>
            <a:pPr lvl="1"/>
            <a:r>
              <a:rPr lang="en-GB" dirty="0"/>
              <a:t>is well aligned with the learning objectives defined in the plan</a:t>
            </a:r>
          </a:p>
          <a:p>
            <a:pPr lvl="1"/>
            <a:r>
              <a:rPr lang="en-GB" dirty="0"/>
              <a:t>accessibility check reports no issues</a:t>
            </a:r>
          </a:p>
          <a:p>
            <a:r>
              <a:rPr lang="en-GB" dirty="0">
                <a:solidFill>
                  <a:schemeClr val="accent2"/>
                </a:solidFill>
              </a:rPr>
              <a:t>Activities</a:t>
            </a:r>
          </a:p>
          <a:p>
            <a:pPr lvl="1"/>
            <a:r>
              <a:rPr lang="en-GB" dirty="0"/>
              <a:t>have description</a:t>
            </a:r>
          </a:p>
          <a:p>
            <a:pPr lvl="1"/>
            <a:r>
              <a:rPr lang="en-GB" dirty="0"/>
              <a:t>are relevant for the unit content</a:t>
            </a:r>
          </a:p>
          <a:p>
            <a:pPr lvl="1"/>
            <a:r>
              <a:rPr lang="en-GB" dirty="0"/>
              <a:t>adhere to template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67EB63-8D43-694D-9158-D8016FBD55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GB" dirty="0">
                <a:solidFill>
                  <a:schemeClr val="accent3"/>
                </a:solidFill>
              </a:rPr>
              <a:t>Quiz</a:t>
            </a:r>
          </a:p>
          <a:p>
            <a:pPr lvl="1"/>
            <a:r>
              <a:rPr lang="en-GB" dirty="0"/>
              <a:t>questions are relevant for the unit content</a:t>
            </a:r>
          </a:p>
          <a:p>
            <a:pPr lvl="1"/>
            <a:r>
              <a:rPr lang="en-GB" dirty="0"/>
              <a:t>adheres to GIFT format</a:t>
            </a:r>
          </a:p>
          <a:p>
            <a:r>
              <a:rPr lang="en-GB" dirty="0"/>
              <a:t>Slide deck</a:t>
            </a:r>
          </a:p>
          <a:p>
            <a:pPr lvl="1"/>
            <a:r>
              <a:rPr lang="en-GB" dirty="0"/>
              <a:t>is aligned with the learning content</a:t>
            </a:r>
          </a:p>
          <a:p>
            <a:pPr lvl="1"/>
            <a:r>
              <a:rPr lang="en-GB" dirty="0"/>
              <a:t>accessibility check reports no issues</a:t>
            </a:r>
          </a:p>
          <a:p>
            <a:r>
              <a:rPr lang="en-GB" dirty="0">
                <a:hlinkClick r:id="rId2"/>
              </a:rPr>
              <a:t>Saide tool for reviewing course material</a:t>
            </a:r>
            <a:endParaRPr lang="en-GB" dirty="0"/>
          </a:p>
          <a:p>
            <a:pPr lvl="1"/>
            <a:r>
              <a:rPr lang="en-GB" dirty="0"/>
              <a:t>Orientation</a:t>
            </a:r>
          </a:p>
          <a:p>
            <a:pPr lvl="1"/>
            <a:r>
              <a:rPr lang="en-GB" dirty="0"/>
              <a:t>Helping learners learn</a:t>
            </a:r>
          </a:p>
          <a:p>
            <a:pPr lvl="1"/>
            <a:r>
              <a:rPr lang="en-GB" dirty="0"/>
              <a:t>Accessibility and Layout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C61D34-56D8-E744-9EFB-08E80C93468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8720162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Qualitative Internal QA</a:t>
            </a:r>
            <a:endParaRPr lang="en-GB" u="sng" dirty="0"/>
          </a:p>
        </p:txBody>
      </p:sp>
      <p:graphicFrame>
        <p:nvGraphicFramePr>
          <p:cNvPr id="5" name="Content Placeholder 4" descr="Analyse the Saide tool for reviewing course material.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3533805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21485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498DE-82FF-0E4B-B5C2-A64A68BAB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E036D0-3754-8E4A-A2D2-C8FF2CA697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Ensure that all relevant learning materials are present and fully developed</a:t>
            </a:r>
          </a:p>
          <a:p>
            <a:r>
              <a:rPr lang="en-GB" dirty="0"/>
              <a:t>Focus on both aspects</a:t>
            </a:r>
          </a:p>
          <a:p>
            <a:pPr lvl="1"/>
            <a:r>
              <a:rPr lang="en-GB" dirty="0">
                <a:solidFill>
                  <a:schemeClr val="accent4"/>
                </a:solidFill>
              </a:rPr>
              <a:t>Quantitative</a:t>
            </a:r>
          </a:p>
          <a:p>
            <a:pPr lvl="1"/>
            <a:r>
              <a:rPr lang="en-GB" dirty="0">
                <a:solidFill>
                  <a:schemeClr val="accent1"/>
                </a:solidFill>
              </a:rPr>
              <a:t>Qualitative</a:t>
            </a:r>
          </a:p>
          <a:p>
            <a:r>
              <a:rPr lang="en-GB" dirty="0"/>
              <a:t>Once you are satisfied that all learning materials are to your liking you can proceed to publication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109269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 before </a:t>
            </a:r>
            <a:r>
              <a:rPr lang="en-GB"/>
              <a:t>we continue?</a:t>
            </a:r>
            <a:endParaRPr lang="en-GB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https://doi.org/10.5281/zenodo.10014781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1224</TotalTime>
  <Words>415</Words>
  <Application>Microsoft Macintosh PowerPoint</Application>
  <DocSecurity>0</DocSecurity>
  <PresentationFormat>Widescreen</PresentationFormat>
  <Paragraphs>85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Quicksand SemiBold</vt:lpstr>
      <vt:lpstr>Quicksand</vt:lpstr>
      <vt:lpstr>Calibri</vt:lpstr>
      <vt:lpstr>Tema di Office</vt:lpstr>
      <vt:lpstr>Internal QA </vt:lpstr>
      <vt:lpstr>Learning Objectives</vt:lpstr>
      <vt:lpstr>Agenda</vt:lpstr>
      <vt:lpstr>Who should perform internal QA</vt:lpstr>
      <vt:lpstr>Required elements</vt:lpstr>
      <vt:lpstr>Learning Unit</vt:lpstr>
      <vt:lpstr>Qualitative Internal QA</vt:lpstr>
      <vt:lpstr>Summary</vt:lpstr>
      <vt:lpstr>Thank you! Any questions before we continue?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52</cp:revision>
  <dcterms:created xsi:type="dcterms:W3CDTF">2022-09-22T13:19:16Z</dcterms:created>
  <dcterms:modified xsi:type="dcterms:W3CDTF">2023-10-19T07:03:14Z</dcterms:modified>
  <cp:category/>
  <dc:identifier/>
  <cp:contentStatus/>
  <dc:language/>
  <cp:version/>
</cp:coreProperties>
</file>